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16" r:id="rId1"/>
  </p:sldMasterIdLst>
  <p:notesMasterIdLst>
    <p:notesMasterId r:id="rId10"/>
  </p:notesMasterIdLst>
  <p:handoutMasterIdLst>
    <p:handoutMasterId r:id="rId11"/>
  </p:handoutMasterIdLst>
  <p:sldIdLst>
    <p:sldId id="257" r:id="rId2"/>
    <p:sldId id="329" r:id="rId3"/>
    <p:sldId id="272" r:id="rId4"/>
    <p:sldId id="348" r:id="rId5"/>
    <p:sldId id="349" r:id="rId6"/>
    <p:sldId id="350" r:id="rId7"/>
    <p:sldId id="351" r:id="rId8"/>
    <p:sldId id="357"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53CE"/>
    <a:srgbClr val="57B7FF"/>
    <a:srgbClr val="4FB5E3"/>
    <a:srgbClr val="DB251D"/>
    <a:srgbClr val="000066"/>
    <a:srgbClr val="00233E"/>
    <a:srgbClr val="003054"/>
    <a:srgbClr val="3BA40E"/>
    <a:srgbClr val="3B3B3B"/>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23" autoAdjust="0"/>
    <p:restoredTop sz="68096" autoAdjust="0"/>
  </p:normalViewPr>
  <p:slideViewPr>
    <p:cSldViewPr snapToGrid="0" snapToObjects="1">
      <p:cViewPr varScale="1">
        <p:scale>
          <a:sx n="116" d="100"/>
          <a:sy n="116" d="100"/>
        </p:scale>
        <p:origin x="90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5" d="100"/>
          <a:sy n="95" d="100"/>
        </p:scale>
        <p:origin x="2376" y="200"/>
      </p:cViewPr>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68"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0992" tIns="45496" rIns="90992" bIns="45496" rtlCol="0"/>
          <a:lstStyle>
            <a:lvl1pPr algn="l">
              <a:defRPr sz="1200"/>
            </a:lvl1pPr>
          </a:lstStyle>
          <a:p>
            <a:endParaRPr lang="ru-RU"/>
          </a:p>
        </p:txBody>
      </p:sp>
      <p:sp>
        <p:nvSpPr>
          <p:cNvPr id="3" name="Дата 2"/>
          <p:cNvSpPr>
            <a:spLocks noGrp="1"/>
          </p:cNvSpPr>
          <p:nvPr>
            <p:ph type="dt" sz="quarter" idx="1"/>
          </p:nvPr>
        </p:nvSpPr>
        <p:spPr>
          <a:xfrm>
            <a:off x="3850443" y="0"/>
            <a:ext cx="2945659" cy="496332"/>
          </a:xfrm>
          <a:prstGeom prst="rect">
            <a:avLst/>
          </a:prstGeom>
        </p:spPr>
        <p:txBody>
          <a:bodyPr vert="horz" lIns="90992" tIns="45496" rIns="90992" bIns="45496" rtlCol="0"/>
          <a:lstStyle>
            <a:lvl1pPr algn="r">
              <a:defRPr sz="1200"/>
            </a:lvl1pPr>
          </a:lstStyle>
          <a:p>
            <a:fld id="{CDA68164-037B-4FB4-AA45-4965D1335CA4}" type="datetimeFigureOut">
              <a:rPr lang="ru-RU" smtClean="0"/>
              <a:t>02.02.2023</a:t>
            </a:fld>
            <a:endParaRPr lang="ru-RU"/>
          </a:p>
        </p:txBody>
      </p:sp>
      <p:sp>
        <p:nvSpPr>
          <p:cNvPr id="4" name="Нижний колонтитул 3"/>
          <p:cNvSpPr>
            <a:spLocks noGrp="1"/>
          </p:cNvSpPr>
          <p:nvPr>
            <p:ph type="ftr" sz="quarter" idx="2"/>
          </p:nvPr>
        </p:nvSpPr>
        <p:spPr>
          <a:xfrm>
            <a:off x="0" y="9428584"/>
            <a:ext cx="2945659" cy="496332"/>
          </a:xfrm>
          <a:prstGeom prst="rect">
            <a:avLst/>
          </a:prstGeom>
        </p:spPr>
        <p:txBody>
          <a:bodyPr vert="horz" lIns="90992" tIns="45496" rIns="90992" bIns="45496"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28584"/>
            <a:ext cx="2945659" cy="496332"/>
          </a:xfrm>
          <a:prstGeom prst="rect">
            <a:avLst/>
          </a:prstGeom>
        </p:spPr>
        <p:txBody>
          <a:bodyPr vert="horz" lIns="90992" tIns="45496" rIns="90992" bIns="45496" rtlCol="0" anchor="b"/>
          <a:lstStyle>
            <a:lvl1pPr algn="r">
              <a:defRPr sz="1200"/>
            </a:lvl1pPr>
          </a:lstStyle>
          <a:p>
            <a:fld id="{E48BE895-51F4-4F72-8B8E-7BD866BD2719}" type="slidenum">
              <a:rPr lang="ru-RU" smtClean="0"/>
              <a:t>‹#›</a:t>
            </a:fld>
            <a:endParaRPr lang="ru-RU"/>
          </a:p>
        </p:txBody>
      </p:sp>
    </p:spTree>
    <p:extLst>
      <p:ext uri="{BB962C8B-B14F-4D97-AF65-F5344CB8AC3E}">
        <p14:creationId xmlns:p14="http://schemas.microsoft.com/office/powerpoint/2010/main" val="946771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0992" tIns="45496" rIns="90992" bIns="45496"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0992" tIns="45496" rIns="90992" bIns="45496" rtlCol="0"/>
          <a:lstStyle>
            <a:lvl1pPr algn="r">
              <a:defRPr sz="1200"/>
            </a:lvl1pPr>
          </a:lstStyle>
          <a:p>
            <a:fld id="{55074AA5-AF0D-C348-8C7D-A29798CB37FF}" type="datetimeFigureOut">
              <a:rPr lang="en-US" smtClean="0"/>
              <a:t>2/2/2023</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0992" tIns="45496" rIns="90992" bIns="45496"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0992" tIns="45496" rIns="90992" bIns="454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8055"/>
          </a:xfrm>
          <a:prstGeom prst="rect">
            <a:avLst/>
          </a:prstGeom>
        </p:spPr>
        <p:txBody>
          <a:bodyPr vert="horz" lIns="90992" tIns="45496" rIns="90992" bIns="45496"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8055"/>
          </a:xfrm>
          <a:prstGeom prst="rect">
            <a:avLst/>
          </a:prstGeom>
        </p:spPr>
        <p:txBody>
          <a:bodyPr vert="horz" lIns="90992" tIns="45496" rIns="90992" bIns="45496" rtlCol="0" anchor="b"/>
          <a:lstStyle>
            <a:lvl1pPr algn="r">
              <a:defRPr sz="1200"/>
            </a:lvl1pPr>
          </a:lstStyle>
          <a:p>
            <a:fld id="{C0E1069A-5EC0-A044-89A8-CA2A55D6590E}" type="slidenum">
              <a:rPr lang="en-US" smtClean="0"/>
              <a:t>‹#›</a:t>
            </a:fld>
            <a:endParaRPr lang="en-US"/>
          </a:p>
        </p:txBody>
      </p:sp>
    </p:spTree>
    <p:extLst>
      <p:ext uri="{BB962C8B-B14F-4D97-AF65-F5344CB8AC3E}">
        <p14:creationId xmlns:p14="http://schemas.microsoft.com/office/powerpoint/2010/main" val="1216693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E1069A-5EC0-A044-89A8-CA2A55D6590E}" type="slidenum">
              <a:rPr lang="en-US" smtClean="0"/>
              <a:t>1</a:t>
            </a:fld>
            <a:endParaRPr lang="en-US"/>
          </a:p>
        </p:txBody>
      </p:sp>
    </p:spTree>
    <p:extLst>
      <p:ext uri="{BB962C8B-B14F-4D97-AF65-F5344CB8AC3E}">
        <p14:creationId xmlns:p14="http://schemas.microsoft.com/office/powerpoint/2010/main" val="110298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1069A-5EC0-A044-89A8-CA2A55D6590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54445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1069A-5EC0-A044-89A8-CA2A55D6590E}" type="slidenum">
              <a:rPr lang="en-US" smtClean="0"/>
              <a:t>3</a:t>
            </a:fld>
            <a:endParaRPr lang="en-US"/>
          </a:p>
        </p:txBody>
      </p:sp>
    </p:spTree>
    <p:extLst>
      <p:ext uri="{BB962C8B-B14F-4D97-AF65-F5344CB8AC3E}">
        <p14:creationId xmlns:p14="http://schemas.microsoft.com/office/powerpoint/2010/main" val="54445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1069A-5EC0-A044-89A8-CA2A55D6590E}" type="slidenum">
              <a:rPr lang="en-US" smtClean="0"/>
              <a:t>4</a:t>
            </a:fld>
            <a:endParaRPr lang="en-US"/>
          </a:p>
        </p:txBody>
      </p:sp>
    </p:spTree>
    <p:extLst>
      <p:ext uri="{BB962C8B-B14F-4D97-AF65-F5344CB8AC3E}">
        <p14:creationId xmlns:p14="http://schemas.microsoft.com/office/powerpoint/2010/main" val="54445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1069A-5EC0-A044-89A8-CA2A55D6590E}" type="slidenum">
              <a:rPr lang="en-US" smtClean="0"/>
              <a:t>5</a:t>
            </a:fld>
            <a:endParaRPr lang="en-US"/>
          </a:p>
        </p:txBody>
      </p:sp>
    </p:spTree>
    <p:extLst>
      <p:ext uri="{BB962C8B-B14F-4D97-AF65-F5344CB8AC3E}">
        <p14:creationId xmlns:p14="http://schemas.microsoft.com/office/powerpoint/2010/main" val="54445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1069A-5EC0-A044-89A8-CA2A55D6590E}" type="slidenum">
              <a:rPr lang="en-US" smtClean="0"/>
              <a:t>6</a:t>
            </a:fld>
            <a:endParaRPr lang="en-US"/>
          </a:p>
        </p:txBody>
      </p:sp>
    </p:spTree>
    <p:extLst>
      <p:ext uri="{BB962C8B-B14F-4D97-AF65-F5344CB8AC3E}">
        <p14:creationId xmlns:p14="http://schemas.microsoft.com/office/powerpoint/2010/main" val="54445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5019" y="4953000"/>
            <a:ext cx="12197020"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CB20D4F-CC3C-224E-9995-66EC9119BE2A}" type="datetime1">
              <a:rPr lang="ru-RU" smtClean="0"/>
              <a:t>02.02.2023</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8A579F46-E50F-8441-B540-38CA5E5D3E04}"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1481330"/>
            <a:ext cx="109728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D193105-CB6B-4141-9541-291C109DAE9C}" type="datetime1">
              <a:rPr lang="ru-RU" smtClean="0"/>
              <a:t>02.02.2023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8A579F46-E50F-8441-B540-38CA5E5D3E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25351" y="274641"/>
            <a:ext cx="236996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41"/>
            <a:ext cx="84328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B5E73FC-2EA1-394A-B610-A884A02A131A}" type="datetime1">
              <a:rPr lang="ru-RU" smtClean="0"/>
              <a:t>02.02.2023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8A579F46-E50F-8441-B540-38CA5E5D3E0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A92BA-CCD0-E345-8A56-E4C06EC21298}" type="datetime1">
              <a:rPr lang="ru-RU" smtClean="0"/>
              <a:t>02.02.2023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79F46-E50F-8441-B540-38CA5E5D3E04}" type="slidenum">
              <a:rPr lang="en-US" smtClean="0"/>
              <a:t>‹#›</a:t>
            </a:fld>
            <a:endParaRPr lang="en-US"/>
          </a:p>
        </p:txBody>
      </p:sp>
    </p:spTree>
    <p:extLst>
      <p:ext uri="{BB962C8B-B14F-4D97-AF65-F5344CB8AC3E}">
        <p14:creationId xmlns:p14="http://schemas.microsoft.com/office/powerpoint/2010/main" val="3629630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A92BA-CCD0-E345-8A56-E4C06EC21298}" type="datetime1">
              <a:rPr lang="ru-RU" smtClean="0">
                <a:solidFill>
                  <a:prstClr val="black">
                    <a:tint val="75000"/>
                  </a:prstClr>
                </a:solidFill>
              </a:rPr>
              <a:pPr/>
              <a:t>02.02.2023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A579F46-E50F-8441-B540-38CA5E5D3E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092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19E3646-4D5A-6247-A4F0-A24205D4ACFB}" type="datetime1">
              <a:rPr lang="ru-RU" smtClean="0"/>
              <a:t>02.02.2023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8A579F46-E50F-8441-B540-38CA5E5D3E04}" type="slidenum">
              <a:rPr lang="uk-UA" smtClean="0"/>
              <a:pPr/>
              <a:t>‹#›</a:t>
            </a:fld>
            <a:endParaRPr lang="uk-UA"/>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EB0029E-0D20-5D44-89F2-FE73C4DBECD1}" type="datetime1">
              <a:rPr lang="ru-RU" smtClean="0"/>
              <a:t>02.02.2023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8A579F46-E50F-8441-B540-38CA5E5D3E04}" type="slidenum">
              <a:rPr lang="en-US" smtClean="0"/>
              <a:t>‹#›</a:t>
            </a:fld>
            <a:endParaRPr lang="en-US"/>
          </a:p>
        </p:txBody>
      </p:sp>
      <p:sp>
        <p:nvSpPr>
          <p:cNvPr id="7" name="Нашивка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6DD0D53-794C-8847-A033-5949674415B0}" type="datetime1">
              <a:rPr lang="ru-RU" smtClean="0"/>
              <a:t>02.02.2023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8A579F46-E50F-8441-B540-38CA5E5D3E04}" type="slidenum">
              <a:rPr lang="en-US" smtClean="0"/>
              <a:t>‹#›</a:t>
            </a:fld>
            <a:endParaRPr lang="en-US"/>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9728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F2F505B-7C59-E74F-BCD8-17D2B50DE6CD}" type="datetime1">
              <a:rPr lang="ru-RU" smtClean="0"/>
              <a:t>02.02.2023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8A579F46-E50F-8441-B540-38CA5E5D3E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ED8C2341-64D0-324D-892D-E933FE5573CA}" type="datetime1">
              <a:rPr lang="ru-RU" smtClean="0"/>
              <a:t>02.02.2023</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8A579F46-E50F-8441-B540-38CA5E5D3E04}" type="slidenum">
              <a:rPr lang="en-US" smtClean="0"/>
              <a:t>‹#›</a:t>
            </a:fld>
            <a:endParaRPr lang="en-US"/>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DBA92BA-CCD0-E345-8A56-E4C06EC21298}" type="datetime1">
              <a:rPr lang="ru-RU" smtClean="0"/>
              <a:t>02.02.2023</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8A579F46-E50F-8441-B540-38CA5E5D3E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8969376" y="6407944"/>
            <a:ext cx="2560320" cy="365760"/>
          </a:xfrm>
        </p:spPr>
        <p:txBody>
          <a:bodyPr/>
          <a:lstStyle>
            <a:extLst/>
          </a:lstStyle>
          <a:p>
            <a:fld id="{8EA7C6C8-B19E-7A4C-BAF9-9AED88D3A878}" type="datetime1">
              <a:rPr lang="ru-RU" smtClean="0"/>
              <a:t>02.02.2023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8A579F46-E50F-8441-B540-38CA5E5D3E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C3B8DC07-3D80-5A4D-B098-04D7D23F2498}" type="datetime1">
              <a:rPr lang="ru-RU" smtClean="0"/>
              <a:t>02.02.2023</a:t>
            </a:fld>
            <a:endParaRPr lang="en-US"/>
          </a:p>
        </p:txBody>
      </p:sp>
      <p:sp>
        <p:nvSpPr>
          <p:cNvPr id="6" name="Нижний колонтитул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8A579F46-E50F-8441-B540-38CA5E5D3E04}" type="slidenum">
              <a:rPr lang="en-US" smtClean="0"/>
              <a:t>‹#›</a:t>
            </a:fld>
            <a:endParaRPr lang="en-US"/>
          </a:p>
        </p:txBody>
      </p:sp>
      <p:sp>
        <p:nvSpPr>
          <p:cNvPr id="2" name="Заголовок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8056" y="5791253"/>
            <a:ext cx="4536419"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8E87303B-4A7D-3B4D-BD07-8A8A675056BC}" type="datetime1">
              <a:rPr lang="ru-RU" smtClean="0">
                <a:solidFill>
                  <a:prstClr val="black">
                    <a:tint val="75000"/>
                  </a:prstClr>
                </a:solidFill>
              </a:rPr>
              <a:pPr/>
              <a:t>02.02.2023</a:t>
            </a:fld>
            <a:endParaRPr lang="en-US">
              <a:solidFill>
                <a:prstClr val="black">
                  <a:tint val="75000"/>
                </a:prstClr>
              </a:solidFill>
            </a:endParaRPr>
          </a:p>
        </p:txBody>
      </p:sp>
      <p:sp>
        <p:nvSpPr>
          <p:cNvPr id="22" name="Нижний колонтитул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tint val="75000"/>
                </a:prstClr>
              </a:solidFill>
            </a:endParaRPr>
          </a:p>
        </p:txBody>
      </p:sp>
      <p:sp>
        <p:nvSpPr>
          <p:cNvPr id="18" name="Номер слайда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8A579F46-E50F-8441-B540-38CA5E5D3E04}"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739" r:id="rId12"/>
    <p:sldLayoutId id="2147483775" r:id="rId13"/>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 xmlns:a16="http://schemas.microsoft.com/office/drawing/2014/main" id="{6384928A-AB8F-47C8-AFB5-66E29C1445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81911"/>
            <a:ext cx="12192000" cy="1371600"/>
          </a:xfrm>
          <a:prstGeom prst="rect">
            <a:avLst/>
          </a:prstGeom>
        </p:spPr>
      </p:pic>
      <p:sp>
        <p:nvSpPr>
          <p:cNvPr id="8" name="TextBox 7"/>
          <p:cNvSpPr txBox="1"/>
          <p:nvPr/>
        </p:nvSpPr>
        <p:spPr>
          <a:xfrm>
            <a:off x="4852966" y="5971229"/>
            <a:ext cx="1547833" cy="396000"/>
          </a:xfrm>
          <a:prstGeom prst="rect">
            <a:avLst/>
          </a:prstGeom>
          <a:noFill/>
          <a:ln>
            <a:noFill/>
          </a:ln>
        </p:spPr>
        <p:txBody>
          <a:bodyPr wrap="square" rIns="72000" rtlCol="0" anchor="ctr">
            <a:noAutofit/>
          </a:bodyPr>
          <a:lstStyle/>
          <a:p>
            <a:pPr algn="ctr"/>
            <a:r>
              <a:rPr lang="ru-RU" dirty="0" smtClean="0">
                <a:latin typeface="Arial Unicode MS" panose="020B0604020202020204" pitchFamily="34" charset="-128"/>
                <a:ea typeface="Arial Unicode MS" panose="020B0604020202020204" pitchFamily="34" charset="-128"/>
                <a:cs typeface="Arial Unicode MS" panose="020B0604020202020204" pitchFamily="34" charset="-128"/>
              </a:rPr>
              <a:t>2023</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TextBox 10">
            <a:extLst>
              <a:ext uri="{FF2B5EF4-FFF2-40B4-BE49-F238E27FC236}">
                <a16:creationId xmlns="" xmlns:a16="http://schemas.microsoft.com/office/drawing/2014/main" id="{1ECA015B-28AD-41F6-8CE6-E925E084BACE}"/>
              </a:ext>
            </a:extLst>
          </p:cNvPr>
          <p:cNvSpPr txBox="1"/>
          <p:nvPr/>
        </p:nvSpPr>
        <p:spPr>
          <a:xfrm>
            <a:off x="731308" y="2097913"/>
            <a:ext cx="10839803" cy="1015663"/>
          </a:xfrm>
          <a:prstGeom prst="rect">
            <a:avLst/>
          </a:prstGeom>
          <a:noFill/>
        </p:spPr>
        <p:txBody>
          <a:bodyPr wrap="square" rtlCol="0" anchor="b">
            <a:spAutoFit/>
          </a:bodyPr>
          <a:lstStyle/>
          <a:p>
            <a:pPr algn="ctr"/>
            <a:r>
              <a:rPr lang="ru-RU" sz="3000" b="1" dirty="0" smtClean="0">
                <a:solidFill>
                  <a:schemeClr val="accent4">
                    <a:lumMod val="75000"/>
                  </a:schemeClr>
                </a:solidFill>
                <a:latin typeface="Times New Roman" panose="02020603050405020304" pitchFamily="18" charset="0"/>
                <a:ea typeface="PT Serif" charset="0"/>
                <a:cs typeface="Times New Roman" panose="02020603050405020304" pitchFamily="18" charset="0"/>
              </a:rPr>
              <a:t>Государственная регистрация рождения с использованием</a:t>
            </a:r>
          </a:p>
          <a:p>
            <a:pPr algn="ctr"/>
            <a:r>
              <a:rPr lang="ru-RU" sz="3000" b="1" dirty="0" smtClean="0">
                <a:solidFill>
                  <a:schemeClr val="accent4">
                    <a:lumMod val="75000"/>
                  </a:schemeClr>
                </a:solidFill>
                <a:latin typeface="Times New Roman" panose="02020603050405020304" pitchFamily="18" charset="0"/>
                <a:ea typeface="PT Serif" charset="0"/>
                <a:cs typeface="Times New Roman" panose="02020603050405020304" pitchFamily="18" charset="0"/>
              </a:rPr>
              <a:t>функционала </a:t>
            </a:r>
            <a:r>
              <a:rPr lang="ru-RU" sz="3000" b="1" dirty="0" err="1" smtClean="0">
                <a:solidFill>
                  <a:schemeClr val="accent4">
                    <a:lumMod val="75000"/>
                  </a:schemeClr>
                </a:solidFill>
                <a:latin typeface="Times New Roman" panose="02020603050405020304" pitchFamily="18" charset="0"/>
                <a:ea typeface="PT Serif" charset="0"/>
                <a:cs typeface="Times New Roman" panose="02020603050405020304" pitchFamily="18" charset="0"/>
              </a:rPr>
              <a:t>суперсервиса</a:t>
            </a:r>
            <a:endParaRPr lang="ru-RU" sz="3000" b="1" dirty="0" smtClean="0">
              <a:solidFill>
                <a:schemeClr val="accent4">
                  <a:lumMod val="75000"/>
                </a:schemeClr>
              </a:solidFill>
              <a:latin typeface="Times New Roman" panose="02020603050405020304" pitchFamily="18" charset="0"/>
              <a:ea typeface="PT Serif" charset="0"/>
              <a:cs typeface="Times New Roman" panose="02020603050405020304" pitchFamily="18" charset="0"/>
            </a:endParaRPr>
          </a:p>
        </p:txBody>
      </p:sp>
      <p:pic>
        <p:nvPicPr>
          <p:cNvPr id="10"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67394" y="529718"/>
            <a:ext cx="472648" cy="886217"/>
          </a:xfrm>
          <a:prstGeom prst="rect">
            <a:avLst/>
          </a:prstGeom>
        </p:spPr>
      </p:pic>
      <p:pic>
        <p:nvPicPr>
          <p:cNvPr id="12" name="Picture 3" descr="C:\Users\adbabushkina\Desktop\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7708" y="652806"/>
            <a:ext cx="763129" cy="76312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03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 name="Объект 15"/>
          <p:cNvSpPr>
            <a:spLocks noGrp="1"/>
          </p:cNvSpPr>
          <p:nvPr>
            <p:ph idx="1"/>
          </p:nvPr>
        </p:nvSpPr>
        <p:spPr>
          <a:xfrm>
            <a:off x="609600" y="1808018"/>
            <a:ext cx="10972800" cy="4199274"/>
          </a:xfrm>
        </p:spPr>
        <p:txBody>
          <a:bodyPr>
            <a:normAutofit fontScale="70000" lnSpcReduction="20000"/>
          </a:bodyPr>
          <a:lstStyle/>
          <a:p>
            <a:pPr algn="just"/>
            <a:r>
              <a:rPr lang="ru-RU" sz="1800" dirty="0">
                <a:solidFill>
                  <a:srgbClr val="3A4256"/>
                </a:solidFill>
                <a:latin typeface="Segoe UI"/>
              </a:rPr>
              <a:t>Рождение ребенка, </a:t>
            </a:r>
            <a:r>
              <a:rPr lang="ru-RU" sz="1800" dirty="0" smtClean="0">
                <a:solidFill>
                  <a:srgbClr val="3A4256"/>
                </a:solidFill>
                <a:latin typeface="Segoe UI"/>
              </a:rPr>
              <a:t>в соответствии с законодательством </a:t>
            </a:r>
            <a:r>
              <a:rPr lang="ru-RU" sz="1800" dirty="0">
                <a:solidFill>
                  <a:srgbClr val="3A4256"/>
                </a:solidFill>
                <a:latin typeface="Segoe UI"/>
              </a:rPr>
              <a:t>России, необходимо оформить в течение месяца со дня рождения </a:t>
            </a:r>
            <a:r>
              <a:rPr lang="ru-RU" sz="1800" dirty="0" smtClean="0">
                <a:solidFill>
                  <a:srgbClr val="3A4256"/>
                </a:solidFill>
                <a:latin typeface="Segoe UI"/>
              </a:rPr>
              <a:t>ребенка. </a:t>
            </a:r>
          </a:p>
          <a:p>
            <a:pPr algn="just"/>
            <a:r>
              <a:rPr lang="ru-RU" sz="1800" dirty="0" smtClean="0">
                <a:solidFill>
                  <a:srgbClr val="3A4256"/>
                </a:solidFill>
                <a:latin typeface="Segoe UI"/>
              </a:rPr>
              <a:t>В </a:t>
            </a:r>
            <a:r>
              <a:rPr lang="ru-RU" sz="1800" dirty="0">
                <a:solidFill>
                  <a:srgbClr val="3A4256"/>
                </a:solidFill>
                <a:latin typeface="Segoe UI"/>
              </a:rPr>
              <a:t>настоящее время это можно сделать с помощью </a:t>
            </a:r>
            <a:r>
              <a:rPr lang="ru-RU" sz="1800" dirty="0" err="1">
                <a:solidFill>
                  <a:srgbClr val="3A4256"/>
                </a:solidFill>
                <a:latin typeface="Segoe UI"/>
              </a:rPr>
              <a:t>суперсервиса</a:t>
            </a:r>
            <a:r>
              <a:rPr lang="ru-RU" sz="1800" dirty="0">
                <a:solidFill>
                  <a:srgbClr val="3A4256"/>
                </a:solidFill>
                <a:latin typeface="Segoe UI"/>
              </a:rPr>
              <a:t> «Рождение ребенка» на сайте «</a:t>
            </a:r>
            <a:r>
              <a:rPr lang="ru-RU" sz="1800" dirty="0" err="1">
                <a:solidFill>
                  <a:srgbClr val="3A4256"/>
                </a:solidFill>
                <a:latin typeface="Segoe UI"/>
              </a:rPr>
              <a:t>Госуслуги</a:t>
            </a:r>
            <a:r>
              <a:rPr lang="ru-RU" sz="1800" dirty="0">
                <a:solidFill>
                  <a:srgbClr val="3A4256"/>
                </a:solidFill>
                <a:latin typeface="Segoe UI"/>
              </a:rPr>
              <a:t>». </a:t>
            </a:r>
            <a:endParaRPr lang="ru-RU" sz="1800" dirty="0" smtClean="0">
              <a:solidFill>
                <a:srgbClr val="3A4256"/>
              </a:solidFill>
              <a:latin typeface="Segoe UI"/>
            </a:endParaRPr>
          </a:p>
          <a:p>
            <a:pPr algn="just"/>
            <a:r>
              <a:rPr lang="ru-RU" sz="1800" dirty="0" smtClean="0">
                <a:solidFill>
                  <a:srgbClr val="3A4256"/>
                </a:solidFill>
                <a:latin typeface="Segoe UI"/>
              </a:rPr>
              <a:t>Государственная </a:t>
            </a:r>
            <a:r>
              <a:rPr lang="ru-RU" sz="1800" dirty="0">
                <a:solidFill>
                  <a:srgbClr val="3A4256"/>
                </a:solidFill>
                <a:latin typeface="Segoe UI"/>
              </a:rPr>
              <a:t>регистрация рождения проходит в два этапа:</a:t>
            </a:r>
          </a:p>
          <a:p>
            <a:pPr algn="just"/>
            <a:r>
              <a:rPr lang="ru-RU" sz="1800" dirty="0">
                <a:solidFill>
                  <a:srgbClr val="3A4256"/>
                </a:solidFill>
                <a:latin typeface="Segoe UI"/>
              </a:rPr>
              <a:t>- получение медицинского свидетельства,</a:t>
            </a:r>
          </a:p>
          <a:p>
            <a:pPr algn="just"/>
            <a:r>
              <a:rPr lang="ru-RU" sz="1800" dirty="0">
                <a:solidFill>
                  <a:srgbClr val="3A4256"/>
                </a:solidFill>
                <a:latin typeface="Segoe UI"/>
              </a:rPr>
              <a:t>- регистрация рождения.</a:t>
            </a:r>
          </a:p>
          <a:p>
            <a:pPr algn="just"/>
            <a:r>
              <a:rPr lang="ru-RU" sz="1800" dirty="0">
                <a:solidFill>
                  <a:srgbClr val="3A4256"/>
                </a:solidFill>
                <a:latin typeface="Segoe UI"/>
              </a:rPr>
              <a:t>Если одновременно родились двое и более детей, оформлять регистрацию рождения необходимо отдельно на каждого ребенка</a:t>
            </a:r>
            <a:r>
              <a:rPr lang="ru-RU" sz="1800" dirty="0" smtClean="0">
                <a:solidFill>
                  <a:srgbClr val="3A4256"/>
                </a:solidFill>
                <a:latin typeface="Segoe UI"/>
              </a:rPr>
              <a:t>.</a:t>
            </a:r>
          </a:p>
          <a:p>
            <a:pPr marL="109728" indent="0" algn="just">
              <a:buNone/>
            </a:pPr>
            <a:endParaRPr lang="ru-RU" sz="1800" dirty="0">
              <a:solidFill>
                <a:srgbClr val="3A4256"/>
              </a:solidFill>
              <a:latin typeface="Segoe UI"/>
            </a:endParaRPr>
          </a:p>
          <a:p>
            <a:pPr marL="109728" indent="0">
              <a:buNone/>
            </a:pPr>
            <a:r>
              <a:rPr lang="ru-RU" sz="1400" dirty="0" smtClean="0"/>
              <a:t>      *В </a:t>
            </a:r>
            <a:r>
              <a:rPr lang="ru-RU" sz="1400" dirty="0"/>
              <a:t>соответствии с п. 2.1 Федерального закона от 15.11.1997 N 143-ФЗ «Об актах гражданского состояния» особенности государственной регистрации рождения в случае поступления в форме электронных документов заявления о рождении ребенка, а также документов, являющихся основанием для государственной регистрации рождения, через федеральную государственную информационную систему «Единый портал государственных и муниципальных услуг» устанавливаются Правительством Российской Федерации</a:t>
            </a:r>
            <a:r>
              <a:rPr lang="ru-RU" sz="1400" dirty="0" smtClean="0"/>
              <a:t>.</a:t>
            </a:r>
            <a:endParaRPr lang="ru-RU" sz="1400" dirty="0"/>
          </a:p>
          <a:p>
            <a:pPr marL="109728" indent="0">
              <a:buNone/>
            </a:pPr>
            <a:r>
              <a:rPr lang="ru-RU" sz="1400" dirty="0" smtClean="0"/>
              <a:t>       Согласно </a:t>
            </a:r>
            <a:r>
              <a:rPr lang="ru-RU" sz="1400" dirty="0"/>
              <a:t>п. 23(1) приказа Минюста России от 01.10.2018 N 201 «Об утверждении форм заявлений о государственной регистрации актов гражданского состояния и Правил заполнения форм заявлений о государственной регистрации актов гражданского состояния» если государственная регистрация рождения осуществляется в соответствии с пунктом 2.1 статьи 6 Федерального закона N 143-ФЗ, в строке «Свидетельство о рождении» (формы N 1 и N 2) отмечается одно из значений: «желаю получить» (указывается наименование органа, осуществляющего государственную регистрацию актов гражданского состояния, в котором родители (мать) желают получить свидетельство о рождении на бумажном носителе), либо «прошу не выдавать» (в случае, если родители (мать) отказываются от получения свидетельства о рождении на бумажном носителе</a:t>
            </a:r>
            <a:r>
              <a:rPr lang="ru-RU" sz="1400" dirty="0" smtClean="0"/>
              <a:t>).</a:t>
            </a:r>
            <a:endParaRPr lang="ru-RU" sz="1400" dirty="0"/>
          </a:p>
          <a:p>
            <a:pPr marL="109728" indent="0">
              <a:buNone/>
            </a:pPr>
            <a:r>
              <a:rPr lang="ru-RU" sz="1400" dirty="0" smtClean="0"/>
              <a:t>      После </a:t>
            </a:r>
            <a:r>
              <a:rPr lang="ru-RU" sz="1400" dirty="0"/>
              <a:t>государственной регистрации рождения заявитель при необходимости вправе обратиться в орган ЗАГС, для получения свидетельства о рождении в порядке, предусмотренном пунктами 12 и 13 Положения об особенностях государственной регистрации рождения и государственной регистрации смерти в случае поступления в форме электронных документов заявления о рождении ребенка либо заявления о смерти, а также документа, являющегося в соответствии с абзацами вторым и третьим пункта 1 статьи 14 и абзацем вторым статьи 64 Федерального закона «Об актах гражданского состояния» основанием для государственной регистрации рождения либо государственной регистрации смерти, через федеральную государственную информационную систему «Единый портал государственных и муниципальных услуг (функций)», утвержденного постановлением Правительства Российской Федерации от 09.07.2021 N 1153. </a:t>
            </a:r>
          </a:p>
          <a:p>
            <a:pPr marL="109728" indent="0">
              <a:buNone/>
            </a:pPr>
            <a:endParaRPr lang="ru-RU" sz="1400" dirty="0"/>
          </a:p>
        </p:txBody>
      </p:sp>
      <p:sp>
        <p:nvSpPr>
          <p:cNvPr id="4" name="Номер слайда 3"/>
          <p:cNvSpPr>
            <a:spLocks noGrp="1"/>
          </p:cNvSpPr>
          <p:nvPr>
            <p:ph type="sldNum" sz="quarter" idx="12"/>
          </p:nvPr>
        </p:nvSpPr>
        <p:spPr/>
        <p:txBody>
          <a:bodyPr/>
          <a:lstStyle/>
          <a:p>
            <a:fld id="{8A579F46-E50F-8441-B540-38CA5E5D3E04}" type="slidenum">
              <a:rPr lang="uk-UA">
                <a:solidFill>
                  <a:prstClr val="black">
                    <a:lumMod val="95000"/>
                    <a:lumOff val="5000"/>
                  </a:prstClr>
                </a:solidFill>
              </a:rPr>
              <a:pPr/>
              <a:t>2</a:t>
            </a:fld>
            <a:endParaRPr lang="uk-UA">
              <a:solidFill>
                <a:prstClr val="black">
                  <a:lumMod val="95000"/>
                  <a:lumOff val="5000"/>
                </a:prstClr>
              </a:solidFill>
            </a:endParaRPr>
          </a:p>
        </p:txBody>
      </p:sp>
      <p:sp>
        <p:nvSpPr>
          <p:cNvPr id="15" name="Заголовок 14"/>
          <p:cNvSpPr>
            <a:spLocks noGrp="1"/>
          </p:cNvSpPr>
          <p:nvPr>
            <p:ph type="title"/>
          </p:nvPr>
        </p:nvSpPr>
        <p:spPr>
          <a:xfrm>
            <a:off x="1661537" y="417254"/>
            <a:ext cx="9086850" cy="714992"/>
          </a:xfrm>
        </p:spPr>
        <p:txBody>
          <a:bodyPr>
            <a:normAutofit/>
          </a:bodyPr>
          <a:lstStyle/>
          <a:p>
            <a:pPr algn="ctr"/>
            <a:r>
              <a:rPr lang="ru-RU" sz="2000" dirty="0" smtClean="0">
                <a:solidFill>
                  <a:schemeClr val="tx1"/>
                </a:solidFill>
                <a:effectLst/>
              </a:rPr>
              <a:t>Порядок государственной регистрации рождения </a:t>
            </a:r>
            <a:br>
              <a:rPr lang="ru-RU" sz="2000" dirty="0" smtClean="0">
                <a:solidFill>
                  <a:schemeClr val="tx1"/>
                </a:solidFill>
                <a:effectLst/>
              </a:rPr>
            </a:br>
            <a:r>
              <a:rPr lang="ru-RU" sz="2000" dirty="0" smtClean="0">
                <a:solidFill>
                  <a:schemeClr val="tx1"/>
                </a:solidFill>
                <a:effectLst/>
              </a:rPr>
              <a:t>и нормативно –правовое регулирование</a:t>
            </a:r>
            <a:endParaRPr lang="ru-RU" sz="2000" dirty="0">
              <a:solidFill>
                <a:schemeClr val="tx1"/>
              </a:solidFill>
              <a:effectLst/>
            </a:endParaRPr>
          </a:p>
        </p:txBody>
      </p:sp>
      <p:sp>
        <p:nvSpPr>
          <p:cNvPr id="18" name="Номер слайда 3">
            <a:extLst>
              <a:ext uri="{FF2B5EF4-FFF2-40B4-BE49-F238E27FC236}">
                <a16:creationId xmlns="" xmlns:a16="http://schemas.microsoft.com/office/drawing/2014/main" id="{24537162-986C-4BE4-872A-85478554DEF9}"/>
              </a:ext>
            </a:extLst>
          </p:cNvPr>
          <p:cNvSpPr txBox="1">
            <a:spLocks/>
          </p:cNvSpPr>
          <p:nvPr/>
        </p:nvSpPr>
        <p:spPr>
          <a:xfrm>
            <a:off x="9376787" y="64928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600" kern="1200" smtClean="0">
                <a:solidFill>
                  <a:schemeClr val="tx1">
                    <a:lumMod val="95000"/>
                    <a:lumOff val="5000"/>
                  </a:schemeClr>
                </a:solidFill>
                <a:latin typeface="PT Serif" panose="020A0603040505020204" pitchFamily="18" charset="-52"/>
                <a:ea typeface="PT Serif" panose="020A0603040505020204" pitchFamily="18" charset="-5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uk-UA" dirty="0">
              <a:solidFill>
                <a:prstClr val="black">
                  <a:lumMod val="95000"/>
                  <a:lumOff val="5000"/>
                </a:prstClr>
              </a:solidFill>
            </a:endParaRPr>
          </a:p>
        </p:txBody>
      </p:sp>
      <p:pic>
        <p:nvPicPr>
          <p:cNvPr id="8" name="Picture 3" descr="C:\Users\adbabushkina\Desktop\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437" y="289125"/>
            <a:ext cx="763129" cy="763129"/>
          </a:xfrm>
          <a:prstGeom prst="ellipse">
            <a:avLst/>
          </a:prstGeom>
          <a:noFill/>
          <a:extLst>
            <a:ext uri="{909E8E84-426E-40DD-AFC4-6F175D3DCCD1}">
              <a14:hiddenFill xmlns:a14="http://schemas.microsoft.com/office/drawing/2010/main">
                <a:solidFill>
                  <a:srgbClr val="FFFFFF"/>
                </a:solidFill>
              </a14:hiddenFill>
            </a:ext>
          </a:extLst>
        </p:spPr>
      </p:pic>
      <p:pic>
        <p:nvPicPr>
          <p:cNvPr id="9" name="Picture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3276" y="166037"/>
            <a:ext cx="472648" cy="886217"/>
          </a:xfrm>
          <a:prstGeom prst="rect">
            <a:avLst/>
          </a:prstGeom>
        </p:spPr>
      </p:pic>
    </p:spTree>
    <p:extLst>
      <p:ext uri="{BB962C8B-B14F-4D97-AF65-F5344CB8AC3E}">
        <p14:creationId xmlns:p14="http://schemas.microsoft.com/office/powerpoint/2010/main" val="10636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Объект 7"/>
          <p:cNvSpPr>
            <a:spLocks noGrp="1"/>
          </p:cNvSpPr>
          <p:nvPr>
            <p:ph idx="1"/>
          </p:nvPr>
        </p:nvSpPr>
        <p:spPr/>
        <p:txBody>
          <a:bodyPr anchor="ctr">
            <a:normAutofit/>
          </a:bodyPr>
          <a:lstStyle/>
          <a:p>
            <a:pPr marL="109728" indent="0" algn="just">
              <a:buNone/>
            </a:pPr>
            <a:r>
              <a:rPr lang="ru-RU" sz="1600" b="1" dirty="0" smtClean="0"/>
              <a:t>1</a:t>
            </a:r>
            <a:r>
              <a:rPr lang="ru-RU" sz="1600" b="1" dirty="0"/>
              <a:t>. Подтвержденная учетная запись на </a:t>
            </a:r>
            <a:r>
              <a:rPr lang="ru-RU" sz="1600" b="1" dirty="0" err="1"/>
              <a:t>Госуслугах</a:t>
            </a:r>
            <a:r>
              <a:rPr lang="ru-RU" sz="1600" b="1" dirty="0"/>
              <a:t>.</a:t>
            </a:r>
          </a:p>
          <a:p>
            <a:pPr marL="109728" indent="0" algn="just">
              <a:buNone/>
            </a:pPr>
            <a:r>
              <a:rPr lang="ru-RU" sz="1600" dirty="0" smtClean="0"/>
              <a:t>Оформить </a:t>
            </a:r>
            <a:r>
              <a:rPr lang="ru-RU" sz="1600" dirty="0"/>
              <a:t>регистрацию рождения ребенка </a:t>
            </a:r>
            <a:r>
              <a:rPr lang="ru-RU" sz="1600" dirty="0" err="1"/>
              <a:t>электронно</a:t>
            </a:r>
            <a:r>
              <a:rPr lang="ru-RU" sz="1600" dirty="0"/>
              <a:t> могут:</a:t>
            </a:r>
          </a:p>
          <a:p>
            <a:pPr marL="109728" indent="0" algn="just">
              <a:buNone/>
            </a:pPr>
            <a:r>
              <a:rPr lang="ru-RU" sz="1600" dirty="0" smtClean="0"/>
              <a:t>        - </a:t>
            </a:r>
            <a:r>
              <a:rPr lang="ru-RU" sz="1600" dirty="0"/>
              <a:t>мамы, состоящие на момент рождения ребенка в зарегистрированном браке;</a:t>
            </a:r>
          </a:p>
          <a:p>
            <a:pPr marL="109728" indent="0" algn="just">
              <a:buNone/>
            </a:pPr>
            <a:r>
              <a:rPr lang="ru-RU" sz="1600" dirty="0" smtClean="0"/>
              <a:t>        - </a:t>
            </a:r>
            <a:r>
              <a:rPr lang="ru-RU" sz="1600" dirty="0"/>
              <a:t>одинокие мамы.</a:t>
            </a:r>
          </a:p>
          <a:p>
            <a:pPr marL="109728" indent="0" algn="just">
              <a:buNone/>
            </a:pPr>
            <a:r>
              <a:rPr lang="ru-RU" sz="1600" dirty="0"/>
              <a:t>Если прошло менее 300 дней после прекращения брака, отцом ребенка на основании свидетельства </a:t>
            </a:r>
            <a:r>
              <a:rPr lang="ru-RU" sz="1600" dirty="0" smtClean="0"/>
              <a:t>о браке </a:t>
            </a:r>
            <a:r>
              <a:rPr lang="ru-RU" sz="1600" dirty="0"/>
              <a:t>признается бывший супруг, для государственной регистрации рождения ребенка необходимо обратиться в орган ЗАГС. На </a:t>
            </a:r>
            <a:r>
              <a:rPr lang="ru-RU" sz="1600" dirty="0" err="1"/>
              <a:t>Госуслугах</a:t>
            </a:r>
            <a:r>
              <a:rPr lang="ru-RU" sz="1600" dirty="0"/>
              <a:t> установлен логический контроль по данному условию на этапе формирования заявления при внесении сведений об отце. Если брак расторгнут, прошло менее 300 дней со дня прекращения брака необходимо отказаться от электронного медицинского свидетельства, о чем уведомить медицинских сотрудников, </a:t>
            </a:r>
            <a:r>
              <a:rPr lang="ru-RU" sz="1600" dirty="0" err="1"/>
              <a:t>суперсервис</a:t>
            </a:r>
            <a:r>
              <a:rPr lang="ru-RU" sz="1600" dirty="0"/>
              <a:t> для данной категории лиц будет не доступен.</a:t>
            </a:r>
          </a:p>
          <a:p>
            <a:endParaRPr lang="ru-RU" dirty="0"/>
          </a:p>
        </p:txBody>
      </p:sp>
      <p:sp>
        <p:nvSpPr>
          <p:cNvPr id="4" name="Номер слайда 3"/>
          <p:cNvSpPr>
            <a:spLocks noGrp="1"/>
          </p:cNvSpPr>
          <p:nvPr>
            <p:ph type="sldNum" sz="quarter" idx="12"/>
          </p:nvPr>
        </p:nvSpPr>
        <p:spPr/>
        <p:txBody>
          <a:bodyPr/>
          <a:lstStyle/>
          <a:p>
            <a:fld id="{8A579F46-E50F-8441-B540-38CA5E5D3E04}" type="slidenum">
              <a:rPr lang="uk-UA" smtClean="0"/>
              <a:pPr/>
              <a:t>3</a:t>
            </a:fld>
            <a:endParaRPr lang="uk-UA"/>
          </a:p>
        </p:txBody>
      </p:sp>
      <p:sp>
        <p:nvSpPr>
          <p:cNvPr id="9" name="Заголовок 8"/>
          <p:cNvSpPr>
            <a:spLocks noGrp="1"/>
          </p:cNvSpPr>
          <p:nvPr>
            <p:ph type="title"/>
          </p:nvPr>
        </p:nvSpPr>
        <p:spPr>
          <a:xfrm>
            <a:off x="473338" y="397748"/>
            <a:ext cx="10972800" cy="956614"/>
          </a:xfrm>
        </p:spPr>
        <p:txBody>
          <a:bodyPr>
            <a:noAutofit/>
          </a:bodyPr>
          <a:lstStyle/>
          <a:p>
            <a:pPr algn="ctr"/>
            <a:r>
              <a:rPr lang="ru-RU" sz="4000" dirty="0" smtClean="0"/>
              <a:t>       </a:t>
            </a:r>
            <a:r>
              <a:rPr lang="ru-RU" sz="2000" dirty="0">
                <a:solidFill>
                  <a:schemeClr val="tx1"/>
                </a:solidFill>
                <a:effectLst/>
              </a:rPr>
              <a:t>Для того чтобы зарегистрировать</a:t>
            </a:r>
            <a:br>
              <a:rPr lang="ru-RU" sz="2000" dirty="0">
                <a:solidFill>
                  <a:schemeClr val="tx1"/>
                </a:solidFill>
                <a:effectLst/>
              </a:rPr>
            </a:br>
            <a:r>
              <a:rPr lang="ru-RU" sz="2000" dirty="0">
                <a:solidFill>
                  <a:schemeClr val="tx1"/>
                </a:solidFill>
                <a:effectLst/>
              </a:rPr>
              <a:t>рождение ребенка </a:t>
            </a:r>
            <a:r>
              <a:rPr lang="ru-RU" sz="2000" dirty="0" smtClean="0">
                <a:solidFill>
                  <a:schemeClr val="tx1"/>
                </a:solidFill>
                <a:effectLst/>
              </a:rPr>
              <a:t>без посещения органа ЗАГС </a:t>
            </a:r>
            <a:r>
              <a:rPr lang="ru-RU" sz="2000" dirty="0">
                <a:solidFill>
                  <a:schemeClr val="tx1"/>
                </a:solidFill>
                <a:effectLst/>
              </a:rPr>
              <a:t>необходимо:</a:t>
            </a:r>
          </a:p>
        </p:txBody>
      </p:sp>
      <p:pic>
        <p:nvPicPr>
          <p:cNvPr id="23"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276" y="166037"/>
            <a:ext cx="472648" cy="886217"/>
          </a:xfrm>
          <a:prstGeom prst="rect">
            <a:avLst/>
          </a:prstGeom>
        </p:spPr>
      </p:pic>
      <p:sp>
        <p:nvSpPr>
          <p:cNvPr id="18" name="Номер слайда 3">
            <a:extLst>
              <a:ext uri="{FF2B5EF4-FFF2-40B4-BE49-F238E27FC236}">
                <a16:creationId xmlns="" xmlns:a16="http://schemas.microsoft.com/office/drawing/2014/main" id="{24537162-986C-4BE4-872A-85478554DEF9}"/>
              </a:ext>
            </a:extLst>
          </p:cNvPr>
          <p:cNvSpPr txBox="1">
            <a:spLocks/>
          </p:cNvSpPr>
          <p:nvPr/>
        </p:nvSpPr>
        <p:spPr>
          <a:xfrm>
            <a:off x="9376787" y="64928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600" kern="1200" smtClean="0">
                <a:solidFill>
                  <a:schemeClr val="tx1">
                    <a:lumMod val="95000"/>
                    <a:lumOff val="5000"/>
                  </a:schemeClr>
                </a:solidFill>
                <a:latin typeface="PT Serif" panose="020A0603040505020204" pitchFamily="18" charset="-52"/>
                <a:ea typeface="PT Serif" panose="020A0603040505020204" pitchFamily="18" charset="-5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uk-UA" dirty="0"/>
          </a:p>
        </p:txBody>
      </p:sp>
      <p:sp>
        <p:nvSpPr>
          <p:cNvPr id="2" name="Прямоугольник 1"/>
          <p:cNvSpPr/>
          <p:nvPr/>
        </p:nvSpPr>
        <p:spPr>
          <a:xfrm>
            <a:off x="428264" y="1264356"/>
            <a:ext cx="11458936" cy="677108"/>
          </a:xfrm>
          <a:prstGeom prst="rect">
            <a:avLst/>
          </a:prstGeom>
        </p:spPr>
        <p:txBody>
          <a:bodyPr wrap="square">
            <a:spAutoFit/>
          </a:bodyPr>
          <a:lstStyle/>
          <a:p>
            <a:pPr algn="just"/>
            <a:endParaRPr lang="ru-RU" dirty="0" smtClean="0">
              <a:latin typeface="+mj-lt"/>
            </a:endParaRPr>
          </a:p>
          <a:p>
            <a:pPr marL="342900" indent="-342900" algn="just">
              <a:buFontTx/>
              <a:buChar char="-"/>
            </a:pPr>
            <a:endParaRPr lang="ru-RU" sz="2000" dirty="0">
              <a:latin typeface="+mj-lt"/>
            </a:endParaRPr>
          </a:p>
        </p:txBody>
      </p:sp>
      <p:pic>
        <p:nvPicPr>
          <p:cNvPr id="10" name="Picture 3" descr="C:\Users\adbabushkina\Desktop\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5437" y="289125"/>
            <a:ext cx="763129" cy="76312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59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Объект 5"/>
          <p:cNvSpPr>
            <a:spLocks noGrp="1"/>
          </p:cNvSpPr>
          <p:nvPr>
            <p:ph idx="1"/>
          </p:nvPr>
        </p:nvSpPr>
        <p:spPr>
          <a:xfrm>
            <a:off x="586227" y="1163782"/>
            <a:ext cx="11145109" cy="5345302"/>
          </a:xfrm>
        </p:spPr>
        <p:txBody>
          <a:bodyPr anchor="ctr">
            <a:normAutofit/>
          </a:bodyPr>
          <a:lstStyle/>
          <a:p>
            <a:pPr marL="109728" indent="0" algn="just">
              <a:buNone/>
            </a:pPr>
            <a:r>
              <a:rPr lang="ru-RU" sz="1400" b="1" dirty="0"/>
              <a:t>2. Согласие на оформление электронного медицинского </a:t>
            </a:r>
            <a:r>
              <a:rPr lang="ru-RU" sz="1400" b="1" dirty="0" smtClean="0"/>
              <a:t>свидетельства.</a:t>
            </a:r>
            <a:endParaRPr lang="ru-RU" sz="1400" b="1" dirty="0"/>
          </a:p>
          <a:p>
            <a:pPr marL="109728" indent="0" algn="just">
              <a:buNone/>
            </a:pPr>
            <a:r>
              <a:rPr lang="ru-RU" sz="1400" dirty="0"/>
              <a:t>С 01.03.2022 у мамы есть возможность оформить электронное медицинское свидетельство о рождении. Электронное медицинское свидетельство оформляется с согласия мамы и передается медицинской организацией на </a:t>
            </a:r>
            <a:r>
              <a:rPr lang="ru-RU" sz="1400" dirty="0" err="1"/>
              <a:t>Госуслуги</a:t>
            </a:r>
            <a:r>
              <a:rPr lang="ru-RU" sz="1400" dirty="0"/>
              <a:t> в электронном виде. Если мама выбрала электронный документ, необходимо заполнить форму согласия. Форма согласия заполняется собственноручно в медицинской организации в которой происходят роды. Электронное медицинское свидетельство поступит маме в личный кабинет на </a:t>
            </a:r>
            <a:r>
              <a:rPr lang="ru-RU" sz="1400" dirty="0" err="1"/>
              <a:t>Госуслуги</a:t>
            </a:r>
            <a:r>
              <a:rPr lang="ru-RU" sz="1400" dirty="0"/>
              <a:t>.</a:t>
            </a:r>
          </a:p>
          <a:p>
            <a:pPr algn="just"/>
            <a:r>
              <a:rPr lang="ru-RU" sz="1400" dirty="0"/>
              <a:t>Для заполнения заявления маме необходимы следующие документы:</a:t>
            </a:r>
          </a:p>
          <a:p>
            <a:pPr marL="109728" indent="0" algn="just">
              <a:buNone/>
            </a:pPr>
            <a:r>
              <a:rPr lang="ru-RU" sz="1400" dirty="0" smtClean="0"/>
              <a:t>        - </a:t>
            </a:r>
            <a:r>
              <a:rPr lang="ru-RU" sz="1400" dirty="0"/>
              <a:t>паспорт РФ,</a:t>
            </a:r>
          </a:p>
          <a:p>
            <a:pPr marL="109728" indent="0" algn="just">
              <a:buNone/>
            </a:pPr>
            <a:r>
              <a:rPr lang="ru-RU" sz="1400" dirty="0"/>
              <a:t> </a:t>
            </a:r>
            <a:r>
              <a:rPr lang="ru-RU" sz="1400" dirty="0" smtClean="0"/>
              <a:t>       - свидетельство </a:t>
            </a:r>
            <a:r>
              <a:rPr lang="ru-RU" sz="1400" dirty="0"/>
              <a:t>о заключении брака*,</a:t>
            </a:r>
          </a:p>
          <a:p>
            <a:pPr marL="109728" indent="0" algn="just">
              <a:buNone/>
            </a:pPr>
            <a:r>
              <a:rPr lang="ru-RU" sz="1400" dirty="0" smtClean="0"/>
              <a:t>        - </a:t>
            </a:r>
            <a:r>
              <a:rPr lang="ru-RU" sz="1400" dirty="0"/>
              <a:t>данные отца ребенка (СНИЛС, адрес электронной почты),</a:t>
            </a:r>
          </a:p>
          <a:p>
            <a:pPr marL="109728" indent="0" algn="just">
              <a:buNone/>
            </a:pPr>
            <a:r>
              <a:rPr lang="ru-RU" sz="1400" dirty="0" smtClean="0"/>
              <a:t>        - </a:t>
            </a:r>
            <a:r>
              <a:rPr lang="ru-RU" sz="1400" dirty="0"/>
              <a:t>выбрать имя ребенка.</a:t>
            </a:r>
          </a:p>
          <a:p>
            <a:pPr marL="109728" indent="0" algn="just">
              <a:spcBef>
                <a:spcPts val="1200"/>
              </a:spcBef>
              <a:buNone/>
            </a:pPr>
            <a:r>
              <a:rPr lang="ru-RU" sz="1200" i="1" dirty="0"/>
              <a:t>*На ЕПГУ реализован сервис для получения из ФГИС «ЕГР ЗАГС» сведений о себе и своих несовершеннолетних детях, в том числе предоставление сведений о государственной регистрации брака. Запрос сведений осуществляется гражданином, имеющим подтвержденную учетную запись на ЕПГУ, в разделах «Мои документы» и «Семья и дети». Сведения о государственной регистрации актов гражданского состояния предоставляются однократно и по подписке. Рассмотрение запросов физических лиц осуществляется в автоматическом режиме в соответствии с реализованным алгоритмом идентификации, предусматривающим поиск по ФИО, дате рождения и реквизитам документа, удостоверяющего личность гражданина.</a:t>
            </a:r>
            <a:endParaRPr lang="ru-RU" sz="1200" dirty="0"/>
          </a:p>
          <a:p>
            <a:pPr marL="109728" indent="0" algn="just">
              <a:buNone/>
            </a:pPr>
            <a:r>
              <a:rPr lang="ru-RU" sz="1200" i="1" dirty="0" smtClean="0"/>
              <a:t>Рекомендуется </a:t>
            </a:r>
            <a:r>
              <a:rPr lang="ru-RU" sz="1200" i="1" dirty="0"/>
              <a:t>до рождения ребенка оформить подписку сведений о себе, тогда при заполнении заявления о рождении сведения о браке "подтянутся" автоматически.</a:t>
            </a:r>
            <a:endParaRPr lang="ru-RU" sz="1200" dirty="0"/>
          </a:p>
          <a:p>
            <a:pPr marL="109728" indent="0" algn="just">
              <a:buNone/>
            </a:pPr>
            <a:endParaRPr lang="ru-RU" sz="1400" dirty="0"/>
          </a:p>
        </p:txBody>
      </p:sp>
      <p:sp>
        <p:nvSpPr>
          <p:cNvPr id="4" name="Номер слайда 3"/>
          <p:cNvSpPr>
            <a:spLocks noGrp="1"/>
          </p:cNvSpPr>
          <p:nvPr>
            <p:ph type="sldNum" sz="quarter" idx="12"/>
          </p:nvPr>
        </p:nvSpPr>
        <p:spPr/>
        <p:txBody>
          <a:bodyPr/>
          <a:lstStyle/>
          <a:p>
            <a:fld id="{8A579F46-E50F-8441-B540-38CA5E5D3E04}" type="slidenum">
              <a:rPr lang="uk-UA" smtClean="0"/>
              <a:pPr/>
              <a:t>4</a:t>
            </a:fld>
            <a:endParaRPr lang="uk-UA"/>
          </a:p>
        </p:txBody>
      </p:sp>
      <p:sp>
        <p:nvSpPr>
          <p:cNvPr id="2" name="Заголовок 1"/>
          <p:cNvSpPr>
            <a:spLocks noGrp="1"/>
          </p:cNvSpPr>
          <p:nvPr>
            <p:ph type="title"/>
          </p:nvPr>
        </p:nvSpPr>
        <p:spPr>
          <a:xfrm>
            <a:off x="1432173" y="670689"/>
            <a:ext cx="10150227" cy="381565"/>
          </a:xfrm>
        </p:spPr>
        <p:txBody>
          <a:bodyPr>
            <a:noAutofit/>
          </a:bodyPr>
          <a:lstStyle/>
          <a:p>
            <a:pPr algn="ctr"/>
            <a:r>
              <a:rPr lang="ru-RU" sz="1800" dirty="0">
                <a:solidFill>
                  <a:schemeClr val="tx1"/>
                </a:solidFill>
                <a:effectLst/>
                <a:ea typeface="PT Serif" charset="0"/>
                <a:cs typeface="Times New Roman" panose="02020603050405020304" pitchFamily="18" charset="0"/>
              </a:rPr>
              <a:t/>
            </a:r>
            <a:br>
              <a:rPr lang="ru-RU" sz="1800" dirty="0">
                <a:solidFill>
                  <a:schemeClr val="tx1"/>
                </a:solidFill>
                <a:effectLst/>
                <a:ea typeface="PT Serif" charset="0"/>
                <a:cs typeface="Times New Roman" panose="02020603050405020304" pitchFamily="18" charset="0"/>
              </a:rPr>
            </a:br>
            <a:endParaRPr lang="ru-RU" sz="1800" dirty="0">
              <a:solidFill>
                <a:prstClr val="black"/>
              </a:solidFill>
              <a:effectLst/>
              <a:ea typeface="PT Serif" charset="0"/>
              <a:cs typeface="Times New Roman" panose="02020603050405020304" pitchFamily="18" charset="0"/>
            </a:endParaRPr>
          </a:p>
        </p:txBody>
      </p:sp>
      <p:pic>
        <p:nvPicPr>
          <p:cNvPr id="12"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903" y="166037"/>
            <a:ext cx="472648" cy="886217"/>
          </a:xfrm>
          <a:prstGeom prst="rect">
            <a:avLst/>
          </a:prstGeom>
        </p:spPr>
      </p:pic>
      <p:pic>
        <p:nvPicPr>
          <p:cNvPr id="13" name="Picture 3" descr="C:\Users\adbabushkina\Desktop\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5437" y="289125"/>
            <a:ext cx="763129" cy="76312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33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Объект 11"/>
          <p:cNvSpPr>
            <a:spLocks noGrp="1"/>
          </p:cNvSpPr>
          <p:nvPr>
            <p:ph idx="1"/>
          </p:nvPr>
        </p:nvSpPr>
        <p:spPr>
          <a:xfrm>
            <a:off x="609600" y="1264357"/>
            <a:ext cx="10972800" cy="4742936"/>
          </a:xfrm>
        </p:spPr>
        <p:txBody>
          <a:bodyPr anchor="ctr">
            <a:normAutofit/>
          </a:bodyPr>
          <a:lstStyle/>
          <a:p>
            <a:pPr algn="just"/>
            <a:r>
              <a:rPr lang="ru-RU" sz="1500" b="1" dirty="0"/>
              <a:t>При заполнении заявления о регистрации рождения мама выбирает:</a:t>
            </a:r>
            <a:endParaRPr lang="ru-RU" sz="1500" dirty="0"/>
          </a:p>
          <a:p>
            <a:pPr marL="109728" indent="0" algn="just">
              <a:buNone/>
            </a:pPr>
            <a:r>
              <a:rPr lang="ru-RU" sz="1500" dirty="0"/>
              <a:t>1. вид медицинского свидетельства о рождении — электронное.</a:t>
            </a:r>
          </a:p>
          <a:p>
            <a:pPr marL="109728" indent="0" algn="just">
              <a:buNone/>
            </a:pPr>
            <a:r>
              <a:rPr lang="ru-RU" sz="1500" dirty="0"/>
              <a:t>2. результат оказания услуги, предоставлено 2 </a:t>
            </a:r>
            <a:r>
              <a:rPr lang="ru-RU" sz="1500" dirty="0" smtClean="0"/>
              <a:t>выбора:</a:t>
            </a:r>
            <a:endParaRPr lang="ru-RU" sz="1500" dirty="0"/>
          </a:p>
          <a:p>
            <a:pPr marL="109728" indent="0" algn="just">
              <a:buNone/>
            </a:pPr>
            <a:r>
              <a:rPr lang="ru-RU" sz="1500" dirty="0"/>
              <a:t>- один результат (только запись акта о рождении</a:t>
            </a:r>
            <a:r>
              <a:rPr lang="ru-RU" sz="1500" dirty="0" smtClean="0"/>
              <a:t>)</a:t>
            </a:r>
            <a:endParaRPr lang="ru-RU" sz="1500" dirty="0"/>
          </a:p>
          <a:p>
            <a:pPr marL="109728" indent="0" algn="just">
              <a:buNone/>
            </a:pPr>
            <a:r>
              <a:rPr lang="ru-RU" sz="1500" dirty="0"/>
              <a:t>Запись акта создается органом ЗАГС и остается в ЕГР ЗАГС. Запись подтверждает регистрацию рождения, сведения о ребенке сохраняются в личном кабинете мамы на </a:t>
            </a:r>
            <a:r>
              <a:rPr lang="ru-RU" sz="1500" dirty="0" err="1"/>
              <a:t>Госуслугах</a:t>
            </a:r>
            <a:r>
              <a:rPr lang="ru-RU" sz="1500" dirty="0"/>
              <a:t>. Если Вы выбрали только запись акта о рождении, но понадобилось бумажное свидетельство. Вы вправе обратиться в любой орган ЗАГС по своему выбору после государственной регистрации рождения лично с устным либо письменным заявлением о выдаче свидетельства о рождении, подать заявление можно через </a:t>
            </a:r>
            <a:r>
              <a:rPr lang="ru-RU" sz="1500" dirty="0" err="1"/>
              <a:t>Госуслуги</a:t>
            </a:r>
            <a:r>
              <a:rPr lang="ru-RU" sz="1500" dirty="0"/>
              <a:t>.</a:t>
            </a:r>
          </a:p>
          <a:p>
            <a:pPr marL="109728" indent="0" algn="just">
              <a:buNone/>
            </a:pPr>
            <a:r>
              <a:rPr lang="ru-RU" sz="1500" dirty="0"/>
              <a:t>- два результата (запись акта и свидетельство о рождении)</a:t>
            </a:r>
          </a:p>
          <a:p>
            <a:pPr marL="109728" indent="0" algn="just">
              <a:buNone/>
            </a:pPr>
            <a:r>
              <a:rPr lang="ru-RU" sz="1500" dirty="0"/>
              <a:t>Результатом будет электронная запись акта о рождении</a:t>
            </a:r>
            <a:r>
              <a:rPr lang="ru-RU" sz="1500" baseline="30000" dirty="0"/>
              <a:t>*</a:t>
            </a:r>
            <a:r>
              <a:rPr lang="ru-RU" sz="1500" dirty="0"/>
              <a:t>. После регистрации рождения в личный кабинет придет приглашение для получения бумажного свидетельства о рождении. В течение 7 рабочих дней со дня получения сведений о государственной регистрации рождения необходимо выбрать время и орган ЗАГС для посещения. В назначенное время обратиться в орган ЗАГС и получить свидетельство о рождении на бумажном носителе.</a:t>
            </a:r>
          </a:p>
          <a:p>
            <a:pPr marL="109728" indent="0" algn="just">
              <a:spcBef>
                <a:spcPts val="1200"/>
              </a:spcBef>
              <a:buNone/>
            </a:pPr>
            <a:r>
              <a:rPr lang="ru-RU" sz="1200" i="1" dirty="0"/>
              <a:t>*Информация о номере записи акта о рождении и её дате автоматически будет направлена в Пенсионный фонд РФ, у матери в личном кабинете появится номер СНИЛС ребенка.</a:t>
            </a:r>
            <a:endParaRPr lang="ru-RU" sz="1200" dirty="0"/>
          </a:p>
          <a:p>
            <a:endParaRPr lang="ru-RU" sz="1600" dirty="0"/>
          </a:p>
        </p:txBody>
      </p:sp>
      <p:sp>
        <p:nvSpPr>
          <p:cNvPr id="4" name="Номер слайда 3"/>
          <p:cNvSpPr>
            <a:spLocks noGrp="1"/>
          </p:cNvSpPr>
          <p:nvPr>
            <p:ph type="sldNum" sz="quarter" idx="12"/>
          </p:nvPr>
        </p:nvSpPr>
        <p:spPr/>
        <p:txBody>
          <a:bodyPr/>
          <a:lstStyle/>
          <a:p>
            <a:fld id="{8A579F46-E50F-8441-B540-38CA5E5D3E04}" type="slidenum">
              <a:rPr lang="uk-UA" smtClean="0"/>
              <a:pPr/>
              <a:t>5</a:t>
            </a:fld>
            <a:endParaRPr lang="uk-UA"/>
          </a:p>
        </p:txBody>
      </p:sp>
      <p:sp>
        <p:nvSpPr>
          <p:cNvPr id="11" name="Заголовок 10"/>
          <p:cNvSpPr>
            <a:spLocks noGrp="1"/>
          </p:cNvSpPr>
          <p:nvPr>
            <p:ph type="title"/>
          </p:nvPr>
        </p:nvSpPr>
        <p:spPr/>
        <p:txBody>
          <a:bodyPr>
            <a:normAutofit/>
          </a:bodyPr>
          <a:lstStyle/>
          <a:p>
            <a:r>
              <a:rPr lang="ru-RU" sz="1600" dirty="0" smtClean="0"/>
              <a:t>                </a:t>
            </a:r>
            <a:r>
              <a:rPr lang="ru-RU" sz="1800" dirty="0" smtClean="0"/>
              <a:t>  </a:t>
            </a:r>
            <a:endParaRPr lang="ru-RU" sz="1600" dirty="0">
              <a:solidFill>
                <a:schemeClr val="tx1"/>
              </a:solidFill>
              <a:effectLst/>
            </a:endParaRPr>
          </a:p>
        </p:txBody>
      </p:sp>
      <p:pic>
        <p:nvPicPr>
          <p:cNvPr id="9" name="Picture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271" y="227580"/>
            <a:ext cx="472648" cy="886217"/>
          </a:xfrm>
          <a:prstGeom prst="rect">
            <a:avLst/>
          </a:prstGeom>
        </p:spPr>
      </p:pic>
      <p:pic>
        <p:nvPicPr>
          <p:cNvPr id="13" name="Picture 3" descr="C:\Users\adbabushkina\Desktop\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656" y="350668"/>
            <a:ext cx="763129" cy="76312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067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8"/>
          <p:cNvSpPr>
            <a:spLocks noGrp="1"/>
          </p:cNvSpPr>
          <p:nvPr>
            <p:ph idx="1"/>
          </p:nvPr>
        </p:nvSpPr>
        <p:spPr>
          <a:xfrm>
            <a:off x="609600" y="1113797"/>
            <a:ext cx="10920096" cy="5294148"/>
          </a:xfrm>
        </p:spPr>
        <p:txBody>
          <a:bodyPr anchor="ctr">
            <a:normAutofit fontScale="55000" lnSpcReduction="20000"/>
          </a:bodyPr>
          <a:lstStyle/>
          <a:p>
            <a:pPr marL="109728" indent="0">
              <a:spcBef>
                <a:spcPts val="800"/>
              </a:spcBef>
              <a:buNone/>
            </a:pPr>
            <a:r>
              <a:rPr lang="ru-RU" b="1" dirty="0"/>
              <a:t>3. семейное положение:</a:t>
            </a:r>
            <a:endParaRPr lang="ru-RU" dirty="0"/>
          </a:p>
          <a:p>
            <a:pPr marL="109728" indent="0" algn="just">
              <a:spcBef>
                <a:spcPts val="800"/>
              </a:spcBef>
              <a:buNone/>
            </a:pPr>
            <a:r>
              <a:rPr lang="ru-RU" dirty="0"/>
              <a:t>- если мама в браке, то она проверяет свои данные, данные о браке (номер записи акта о заключении брака), данные медицинского свидетельства о рождении, вносит СНИЛС и электронную почту супруга, выбирает орган ЗАГС. После, заявление отправляется на согласование к отцу: он проверяет данные о матери, ребенке, а также свои данные.</a:t>
            </a:r>
          </a:p>
          <a:p>
            <a:pPr marL="109728" indent="0" algn="just">
              <a:spcBef>
                <a:spcPts val="800"/>
              </a:spcBef>
              <a:buNone/>
            </a:pPr>
            <a:r>
              <a:rPr lang="ru-RU" dirty="0"/>
              <a:t>Если отец не зарегистрирован на </a:t>
            </a:r>
            <a:r>
              <a:rPr lang="ru-RU" dirty="0" err="1"/>
              <a:t>Госуслугах</a:t>
            </a:r>
            <a:r>
              <a:rPr lang="ru-RU" dirty="0"/>
              <a:t>, ему приходит уведомление с приглашением к регистрации для возможности согласования заявления.</a:t>
            </a:r>
          </a:p>
          <a:p>
            <a:pPr marL="109728" indent="0" algn="just">
              <a:spcBef>
                <a:spcPts val="800"/>
              </a:spcBef>
              <a:buNone/>
            </a:pPr>
            <a:r>
              <a:rPr lang="ru-RU" dirty="0"/>
              <a:t>Если в заявлении все указано правильно, отец согласовывает заявление и оно отправляется в орган ЗАГС для регистрации записи акта о рождении.</a:t>
            </a:r>
          </a:p>
          <a:p>
            <a:pPr marL="109728" indent="0" algn="just">
              <a:spcBef>
                <a:spcPts val="800"/>
              </a:spcBef>
              <a:buNone/>
            </a:pPr>
            <a:r>
              <a:rPr lang="ru-RU" dirty="0"/>
              <a:t>Если отец нашел неточности он отклоняет заявление, оно возвращается матери для исправления. После внесения исправлений, мама повторно отправляет заявление отцу на согласование (процедура может быть неоднократна, пока родители не достигнут согласия).</a:t>
            </a:r>
          </a:p>
          <a:p>
            <a:pPr marL="109728" indent="0" algn="just">
              <a:spcBef>
                <a:spcPts val="800"/>
              </a:spcBef>
              <a:buNone/>
            </a:pPr>
            <a:r>
              <a:rPr lang="ru-RU" dirty="0"/>
              <a:t>- если мама не была в браке или если брак прекращен и с момента прекращения брака прошло более 300 дней она выбирает внести сведения об отце или нет, проверяет свои данные, если выбрала указать отца</a:t>
            </a:r>
            <a:r>
              <a:rPr lang="ru-RU" baseline="30000" dirty="0"/>
              <a:t>*</a:t>
            </a:r>
            <a:r>
              <a:rPr lang="ru-RU" dirty="0"/>
              <a:t> — указывает отца, выбирает медицинское свидетельство из личного кабинета.</a:t>
            </a:r>
          </a:p>
          <a:p>
            <a:pPr marL="109728" indent="0" algn="just">
              <a:spcBef>
                <a:spcPts val="800"/>
              </a:spcBef>
              <a:buNone/>
            </a:pPr>
            <a:r>
              <a:rPr lang="ru-RU" sz="2500" i="1" dirty="0"/>
              <a:t>* Фамилия отца ребенка записывается по фамилии матери, имя и отчество отца ребенка - по ее указанию. Внесенные сведения не являются препятствием для решения вопроса об установлении отцовства. По желанию матери сведения об отце ребенка в запись акта о рождении ребенка могут не вноситься.</a:t>
            </a:r>
            <a:endParaRPr lang="ru-RU" sz="2500" dirty="0"/>
          </a:p>
          <a:p>
            <a:pPr marL="109728" indent="0" algn="just">
              <a:spcBef>
                <a:spcPts val="800"/>
              </a:spcBef>
              <a:buNone/>
            </a:pPr>
            <a:r>
              <a:rPr lang="ru-RU" dirty="0"/>
              <a:t>- если после прекращения брака прошло менее 300 дней, необходимо обратиться в орган ЗАГС для государственной регистрации рождения!</a:t>
            </a:r>
          </a:p>
          <a:p>
            <a:pPr marL="109728" indent="0">
              <a:buNone/>
            </a:pPr>
            <a:endParaRPr lang="ru-RU" dirty="0"/>
          </a:p>
        </p:txBody>
      </p:sp>
      <p:sp>
        <p:nvSpPr>
          <p:cNvPr id="4" name="Номер слайда 3"/>
          <p:cNvSpPr>
            <a:spLocks noGrp="1"/>
          </p:cNvSpPr>
          <p:nvPr>
            <p:ph type="sldNum" sz="quarter" idx="12"/>
          </p:nvPr>
        </p:nvSpPr>
        <p:spPr/>
        <p:txBody>
          <a:bodyPr/>
          <a:lstStyle/>
          <a:p>
            <a:fld id="{8A579F46-E50F-8441-B540-38CA5E5D3E04}" type="slidenum">
              <a:rPr lang="uk-UA" smtClean="0"/>
              <a:pPr/>
              <a:t>6</a:t>
            </a:fld>
            <a:endParaRPr lang="uk-UA"/>
          </a:p>
        </p:txBody>
      </p:sp>
      <p:sp>
        <p:nvSpPr>
          <p:cNvPr id="2" name="Прямоугольник 1"/>
          <p:cNvSpPr/>
          <p:nvPr/>
        </p:nvSpPr>
        <p:spPr>
          <a:xfrm>
            <a:off x="428264" y="1264356"/>
            <a:ext cx="11458936" cy="677108"/>
          </a:xfrm>
          <a:prstGeom prst="rect">
            <a:avLst/>
          </a:prstGeom>
        </p:spPr>
        <p:txBody>
          <a:bodyPr wrap="square">
            <a:spAutoFit/>
          </a:bodyPr>
          <a:lstStyle/>
          <a:p>
            <a:pPr algn="just"/>
            <a:endParaRPr lang="ru-RU" dirty="0" smtClean="0">
              <a:latin typeface="+mj-lt"/>
            </a:endParaRPr>
          </a:p>
          <a:p>
            <a:pPr marL="342900" indent="-342900" algn="just">
              <a:buFontTx/>
              <a:buChar char="-"/>
            </a:pPr>
            <a:endParaRPr lang="ru-RU" sz="2000" dirty="0">
              <a:latin typeface="+mj-lt"/>
            </a:endParaRPr>
          </a:p>
        </p:txBody>
      </p:sp>
      <p:pic>
        <p:nvPicPr>
          <p:cNvPr id="8" name="Picture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271" y="227580"/>
            <a:ext cx="472648" cy="886217"/>
          </a:xfrm>
          <a:prstGeom prst="rect">
            <a:avLst/>
          </a:prstGeom>
        </p:spPr>
      </p:pic>
      <p:pic>
        <p:nvPicPr>
          <p:cNvPr id="11" name="Picture 3" descr="C:\Users\adbabushkina\Desktop\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437" y="289125"/>
            <a:ext cx="763129" cy="76312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31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609600" y="1340426"/>
            <a:ext cx="10920096" cy="4156365"/>
          </a:xfrm>
        </p:spPr>
        <p:txBody>
          <a:bodyPr anchor="ctr">
            <a:normAutofit/>
          </a:bodyPr>
          <a:lstStyle/>
          <a:p>
            <a:pPr marL="109728" indent="0" algn="just">
              <a:spcBef>
                <a:spcPts val="1200"/>
              </a:spcBef>
              <a:buNone/>
            </a:pPr>
            <a:r>
              <a:rPr lang="ru-RU" sz="1600" b="1" dirty="0"/>
              <a:t>4. медицинское свидетельство.</a:t>
            </a:r>
            <a:r>
              <a:rPr lang="ru-RU" sz="1600" dirty="0"/>
              <a:t> </a:t>
            </a:r>
            <a:endParaRPr lang="ru-RU" sz="1600" dirty="0" smtClean="0"/>
          </a:p>
          <a:p>
            <a:pPr marL="109728" indent="0" algn="just">
              <a:spcBef>
                <a:spcPts val="0"/>
              </a:spcBef>
              <a:buNone/>
            </a:pPr>
            <a:r>
              <a:rPr lang="ru-RU" sz="1600" dirty="0" smtClean="0"/>
              <a:t>Необходимо </a:t>
            </a:r>
            <a:r>
              <a:rPr lang="ru-RU" sz="1600" dirty="0"/>
              <a:t>выбирать медицинское свидетельство о рождении. При этом все данные из электронного медицинского свидетельства подгружаются автоматически.</a:t>
            </a:r>
          </a:p>
          <a:p>
            <a:pPr marL="109728" indent="0" algn="just">
              <a:spcBef>
                <a:spcPts val="1200"/>
              </a:spcBef>
              <a:buNone/>
            </a:pPr>
            <a:r>
              <a:rPr lang="ru-RU" sz="1600" b="1" dirty="0"/>
              <a:t>5. национальность мамы при регистрации рождения, указывается по желанию. </a:t>
            </a:r>
            <a:endParaRPr lang="ru-RU" sz="1600" b="1" dirty="0" smtClean="0"/>
          </a:p>
          <a:p>
            <a:pPr marL="109728" indent="0" algn="just">
              <a:spcBef>
                <a:spcPts val="0"/>
              </a:spcBef>
              <a:buNone/>
            </a:pPr>
            <a:r>
              <a:rPr lang="ru-RU" sz="1600" dirty="0" smtClean="0"/>
              <a:t>Национальность </a:t>
            </a:r>
            <a:r>
              <a:rPr lang="ru-RU" sz="1600" dirty="0"/>
              <a:t>предлагается выбрать из списка, если национальность мамы отсутствует </a:t>
            </a:r>
            <a:r>
              <a:rPr lang="ru-RU" sz="1600" dirty="0" smtClean="0"/>
              <a:t>в предложенном </a:t>
            </a:r>
            <a:r>
              <a:rPr lang="ru-RU" sz="1600" dirty="0"/>
              <a:t>списке, национальность можно набрать вручную и продолжить дальше заполнять заявление.</a:t>
            </a:r>
          </a:p>
          <a:p>
            <a:pPr marL="109728" indent="0" algn="just">
              <a:lnSpc>
                <a:spcPts val="1680"/>
              </a:lnSpc>
              <a:spcBef>
                <a:spcPts val="1200"/>
              </a:spcBef>
              <a:buNone/>
            </a:pPr>
            <a:r>
              <a:rPr lang="ru-RU" sz="1600" b="1" dirty="0"/>
              <a:t>6. фамилия, имя отчество ребенка.</a:t>
            </a:r>
            <a:r>
              <a:rPr lang="ru-RU" sz="1600" dirty="0"/>
              <a:t> </a:t>
            </a:r>
            <a:endParaRPr lang="ru-RU" sz="1600" dirty="0" smtClean="0"/>
          </a:p>
          <a:p>
            <a:pPr marL="109728" indent="0" algn="just">
              <a:lnSpc>
                <a:spcPts val="1680"/>
              </a:lnSpc>
              <a:spcBef>
                <a:spcPts val="0"/>
              </a:spcBef>
              <a:buNone/>
            </a:pPr>
            <a:r>
              <a:rPr lang="ru-RU" sz="1600" dirty="0" smtClean="0"/>
              <a:t>Фамилия </a:t>
            </a:r>
            <a:r>
              <a:rPr lang="ru-RU" sz="1600" dirty="0"/>
              <a:t>ребенка записывается по фамилии его родителей. </a:t>
            </a:r>
            <a:endParaRPr lang="ru-RU" sz="1600" dirty="0" smtClean="0"/>
          </a:p>
          <a:p>
            <a:pPr marL="109728" indent="0" algn="just">
              <a:lnSpc>
                <a:spcPts val="1680"/>
              </a:lnSpc>
              <a:spcBef>
                <a:spcPts val="0"/>
              </a:spcBef>
              <a:buNone/>
            </a:pPr>
            <a:r>
              <a:rPr lang="ru-RU" sz="1600" dirty="0" smtClean="0"/>
              <a:t>При </a:t>
            </a:r>
            <a:r>
              <a:rPr lang="ru-RU" sz="1600" dirty="0"/>
              <a:t>разных фамилиях родителей по их согласию ребенку можно присвоить фамилию отца, матери или двойную, образованную посредством присоединения фамилий отца и матери друг к другу в любой последовательности. Не допускается изменение последовательности присоединения фамилий отца и матери друг к другу при образовании двойных фамилий у полнородных братьев и сестер. Двойная фамилия ребенка может состоять не более чем из двух слов, соединенных при написании дефисом.</a:t>
            </a:r>
          </a:p>
        </p:txBody>
      </p:sp>
      <p:sp>
        <p:nvSpPr>
          <p:cNvPr id="2" name="Номер слайда 1"/>
          <p:cNvSpPr>
            <a:spLocks noGrp="1"/>
          </p:cNvSpPr>
          <p:nvPr>
            <p:ph type="sldNum" sz="quarter" idx="12"/>
          </p:nvPr>
        </p:nvSpPr>
        <p:spPr/>
        <p:txBody>
          <a:bodyPr/>
          <a:lstStyle/>
          <a:p>
            <a:fld id="{8A579F46-E50F-8441-B540-38CA5E5D3E04}" type="slidenum">
              <a:rPr lang="en-US" smtClean="0"/>
              <a:t>7</a:t>
            </a:fld>
            <a:endParaRPr lang="en-US"/>
          </a:p>
        </p:txBody>
      </p:sp>
      <p:pic>
        <p:nvPicPr>
          <p:cNvPr id="5" name="Picture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271" y="227580"/>
            <a:ext cx="472648" cy="886217"/>
          </a:xfrm>
          <a:prstGeom prst="rect">
            <a:avLst/>
          </a:prstGeom>
        </p:spPr>
      </p:pic>
      <p:pic>
        <p:nvPicPr>
          <p:cNvPr id="7" name="Picture 3" descr="C:\Users\adbabushkina\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437" y="289125"/>
            <a:ext cx="763129" cy="76312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466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buNone/>
            </a:pPr>
            <a:r>
              <a:rPr lang="ru-RU" sz="1600" dirty="0"/>
              <a:t>С июля 2022 года в рамках суперсервиса можно подать одно заявление сразу на три услуги, связанных с рождением ребенка</a:t>
            </a:r>
            <a:r>
              <a:rPr lang="ru-RU" sz="1600" dirty="0" smtClean="0"/>
              <a:t>:</a:t>
            </a:r>
          </a:p>
          <a:p>
            <a:pPr marL="109728" indent="0">
              <a:buNone/>
            </a:pPr>
            <a:endParaRPr lang="ru-RU" sz="1600" dirty="0"/>
          </a:p>
          <a:p>
            <a:r>
              <a:rPr lang="ru-RU" sz="1600" dirty="0"/>
              <a:t>назначение пособия при рождении или усыновлении первого ребенка;</a:t>
            </a:r>
          </a:p>
          <a:p>
            <a:r>
              <a:rPr lang="ru-RU" sz="1600" dirty="0"/>
              <a:t>назначение пособия на ребенка из малообеспеченной семьи;</a:t>
            </a:r>
          </a:p>
          <a:p>
            <a:r>
              <a:rPr lang="ru-RU" sz="1600" dirty="0"/>
              <a:t>установление статуса многодетной семьи</a:t>
            </a:r>
            <a:r>
              <a:rPr lang="ru-RU" sz="1600" dirty="0" smtClean="0"/>
              <a:t>.</a:t>
            </a:r>
            <a:endParaRPr lang="ru-RU" sz="1600" dirty="0"/>
          </a:p>
          <a:p>
            <a:pPr marL="109728" indent="0">
              <a:buNone/>
            </a:pPr>
            <a:r>
              <a:rPr lang="ru-RU" sz="1600" dirty="0" smtClean="0"/>
              <a:t>С </a:t>
            </a:r>
            <a:r>
              <a:rPr lang="ru-RU" sz="1600" dirty="0"/>
              <a:t>октября 2022 года для новорожденных </a:t>
            </a:r>
            <a:r>
              <a:rPr lang="ru-RU" sz="1600" dirty="0" err="1"/>
              <a:t>проактивно</a:t>
            </a:r>
            <a:r>
              <a:rPr lang="ru-RU" sz="1600" dirty="0"/>
              <a:t> оформляется цифровой полис ОМС на основании сведений о регистрации рождения, в том числе – без свидетельства о рождении ребенка. Сведения о полисе потребуются родителям для прикрепления ребенка к поликлинике, записи к врачу и других медицинских услуг.</a:t>
            </a:r>
          </a:p>
          <a:p>
            <a:pPr marL="109728" indent="0">
              <a:buNone/>
            </a:pPr>
            <a:r>
              <a:rPr lang="ru-RU" sz="1600" dirty="0" smtClean="0"/>
              <a:t>С  </a:t>
            </a:r>
            <a:r>
              <a:rPr lang="ru-RU" sz="1600" dirty="0"/>
              <a:t>конца 2022 года на </a:t>
            </a:r>
            <a:r>
              <a:rPr lang="ru-RU" sz="1600" dirty="0" err="1"/>
              <a:t>Госуслугах</a:t>
            </a:r>
            <a:r>
              <a:rPr lang="ru-RU" sz="1600" dirty="0"/>
              <a:t> появилась возможность зарегистрировать ребенка по месту жительства или по месту пребывания полностью в электронном виде без посещения МВД. Электронное свидетельство о регистрации поступает в личный кабинет заявителей (родителя ребенка).</a:t>
            </a:r>
          </a:p>
          <a:p>
            <a:endParaRPr lang="ru-RU" dirty="0"/>
          </a:p>
        </p:txBody>
      </p:sp>
      <p:sp>
        <p:nvSpPr>
          <p:cNvPr id="3" name="Номер слайда 2"/>
          <p:cNvSpPr>
            <a:spLocks noGrp="1"/>
          </p:cNvSpPr>
          <p:nvPr>
            <p:ph type="sldNum" sz="quarter" idx="12"/>
          </p:nvPr>
        </p:nvSpPr>
        <p:spPr/>
        <p:txBody>
          <a:bodyPr/>
          <a:lstStyle/>
          <a:p>
            <a:fld id="{8A579F46-E50F-8441-B540-38CA5E5D3E04}" type="slidenum">
              <a:rPr lang="uk-UA" smtClean="0"/>
              <a:pPr/>
              <a:t>8</a:t>
            </a:fld>
            <a:endParaRPr lang="uk-UA"/>
          </a:p>
        </p:txBody>
      </p:sp>
      <p:sp>
        <p:nvSpPr>
          <p:cNvPr id="4" name="Заголовок 3"/>
          <p:cNvSpPr>
            <a:spLocks noGrp="1"/>
          </p:cNvSpPr>
          <p:nvPr>
            <p:ph type="title"/>
          </p:nvPr>
        </p:nvSpPr>
        <p:spPr/>
        <p:txBody>
          <a:bodyPr>
            <a:normAutofit/>
          </a:bodyPr>
          <a:lstStyle/>
          <a:p>
            <a:r>
              <a:rPr lang="ru-RU" sz="2000" dirty="0" smtClean="0"/>
              <a:t>Преимущества использования суперсервиса для заявителей (граждан)</a:t>
            </a:r>
            <a:endParaRPr lang="ru-RU" sz="2000" dirty="0"/>
          </a:p>
        </p:txBody>
      </p:sp>
    </p:spTree>
    <p:extLst>
      <p:ext uri="{BB962C8B-B14F-4D97-AF65-F5344CB8AC3E}">
        <p14:creationId xmlns:p14="http://schemas.microsoft.com/office/powerpoint/2010/main" val="2279592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11564</TotalTime>
  <Words>1098</Words>
  <Application>Microsoft Office PowerPoint</Application>
  <PresentationFormat>Широкоэкранный</PresentationFormat>
  <Paragraphs>75</Paragraphs>
  <Slides>8</Slides>
  <Notes>6</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8</vt:i4>
      </vt:variant>
    </vt:vector>
  </HeadingPairs>
  <TitlesOfParts>
    <vt:vector size="18" baseType="lpstr">
      <vt:lpstr>Arial Unicode MS</vt:lpstr>
      <vt:lpstr>Calibri</vt:lpstr>
      <vt:lpstr>Lucida Sans Unicode</vt:lpstr>
      <vt:lpstr>PT Serif</vt:lpstr>
      <vt:lpstr>Segoe UI</vt:lpstr>
      <vt:lpstr>Times New Roman</vt:lpstr>
      <vt:lpstr>Verdana</vt:lpstr>
      <vt:lpstr>Wingdings 2</vt:lpstr>
      <vt:lpstr>Wingdings 3</vt:lpstr>
      <vt:lpstr>Открытая</vt:lpstr>
      <vt:lpstr>Презентация PowerPoint</vt:lpstr>
      <vt:lpstr>Порядок государственной регистрации рождения  и нормативно –правовое регулирование</vt:lpstr>
      <vt:lpstr>       Для того чтобы зарегистрировать рождение ребенка без посещения органа ЗАГС необходимо:</vt:lpstr>
      <vt:lpstr> </vt:lpstr>
      <vt:lpstr>                  </vt:lpstr>
      <vt:lpstr>Презентация PowerPoint</vt:lpstr>
      <vt:lpstr>Презентация PowerPoint</vt:lpstr>
      <vt:lpstr>Преимущества использования суперсервиса для заявителей (граждан)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rustam shaekhmurzin</dc:creator>
  <cp:lastModifiedBy>Ларионов Владимир Владимирович</cp:lastModifiedBy>
  <cp:revision>515</cp:revision>
  <cp:lastPrinted>2019-02-26T04:03:28Z</cp:lastPrinted>
  <dcterms:created xsi:type="dcterms:W3CDTF">2017-05-18T06:16:43Z</dcterms:created>
  <dcterms:modified xsi:type="dcterms:W3CDTF">2023-02-02T07:59:51Z</dcterms:modified>
</cp:coreProperties>
</file>